
<file path=[Content_Types].xml><?xml version="1.0" encoding="utf-8"?>
<Types xmlns="http://schemas.openxmlformats.org/package/2006/content-types">
  <Default Extension="png" ContentType="image/png"/>
  <Default Extension="jfif" ContentType="image/j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4"/>
  </p:sldMasterIdLst>
  <p:notesMasterIdLst>
    <p:notesMasterId r:id="rId34"/>
  </p:notesMasterIdLst>
  <p:sldIdLst>
    <p:sldId id="261" r:id="rId5"/>
    <p:sldId id="276" r:id="rId6"/>
    <p:sldId id="280" r:id="rId7"/>
    <p:sldId id="278" r:id="rId8"/>
    <p:sldId id="262" r:id="rId9"/>
    <p:sldId id="279" r:id="rId10"/>
    <p:sldId id="277" r:id="rId11"/>
    <p:sldId id="266" r:id="rId12"/>
    <p:sldId id="265" r:id="rId13"/>
    <p:sldId id="282" r:id="rId14"/>
    <p:sldId id="260" r:id="rId15"/>
    <p:sldId id="268" r:id="rId16"/>
    <p:sldId id="263" r:id="rId17"/>
    <p:sldId id="269" r:id="rId18"/>
    <p:sldId id="270" r:id="rId19"/>
    <p:sldId id="272" r:id="rId20"/>
    <p:sldId id="273" r:id="rId21"/>
    <p:sldId id="274" r:id="rId22"/>
    <p:sldId id="275" r:id="rId23"/>
    <p:sldId id="287" r:id="rId24"/>
    <p:sldId id="281" r:id="rId25"/>
    <p:sldId id="284" r:id="rId26"/>
    <p:sldId id="283" r:id="rId27"/>
    <p:sldId id="285" r:id="rId28"/>
    <p:sldId id="286" r:id="rId29"/>
    <p:sldId id="288" r:id="rId30"/>
    <p:sldId id="289" r:id="rId31"/>
    <p:sldId id="258" r:id="rId32"/>
    <p:sldId id="26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7D23F0-9108-462C-BB2E-7D8A28B23C6C}" v="10" dt="2021-02-22T00:09:13.6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8" autoAdjust="0"/>
    <p:restoredTop sz="68286" autoAdjust="0"/>
  </p:normalViewPr>
  <p:slideViewPr>
    <p:cSldViewPr snapToGrid="0">
      <p:cViewPr varScale="1">
        <p:scale>
          <a:sx n="78" d="100"/>
          <a:sy n="78" d="100"/>
        </p:scale>
        <p:origin x="158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BE7AC0-6E1C-4EC5-A285-15C60D753791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2F1088-D7D3-4A3A-9BCE-0909B7A17C07}">
      <dgm:prSet/>
      <dgm:spPr/>
      <dgm:t>
        <a:bodyPr/>
        <a:lstStyle/>
        <a:p>
          <a:r>
            <a:rPr lang="en-US" dirty="0"/>
            <a:t>iPad and Tablets</a:t>
          </a:r>
        </a:p>
      </dgm:t>
    </dgm:pt>
    <dgm:pt modelId="{8510C459-2211-43C4-8181-250058F89BE4}" type="parTrans" cxnId="{0C3F09D0-DA5C-4829-990E-C5CF773D167A}">
      <dgm:prSet/>
      <dgm:spPr/>
      <dgm:t>
        <a:bodyPr/>
        <a:lstStyle/>
        <a:p>
          <a:endParaRPr lang="en-US"/>
        </a:p>
      </dgm:t>
    </dgm:pt>
    <dgm:pt modelId="{E15D3E35-A034-4366-B050-CDF494C159A8}" type="sibTrans" cxnId="{0C3F09D0-DA5C-4829-990E-C5CF773D167A}">
      <dgm:prSet/>
      <dgm:spPr/>
      <dgm:t>
        <a:bodyPr/>
        <a:lstStyle/>
        <a:p>
          <a:endParaRPr lang="en-US"/>
        </a:p>
      </dgm:t>
    </dgm:pt>
    <dgm:pt modelId="{52657C95-FF56-4DD9-BD89-DCC8C86EB074}">
      <dgm:prSet/>
      <dgm:spPr/>
      <dgm:t>
        <a:bodyPr/>
        <a:lstStyle/>
        <a:p>
          <a:r>
            <a:rPr lang="en-US"/>
            <a:t>We decided as a group to stick with echoAR it works well with both Apple and android products.</a:t>
          </a:r>
        </a:p>
      </dgm:t>
    </dgm:pt>
    <dgm:pt modelId="{0C46CB11-55AA-486A-B3AF-A7BEA3C5FA31}" type="parTrans" cxnId="{845B4CC2-1828-4284-B997-75349F165BD5}">
      <dgm:prSet/>
      <dgm:spPr/>
      <dgm:t>
        <a:bodyPr/>
        <a:lstStyle/>
        <a:p>
          <a:endParaRPr lang="en-US"/>
        </a:p>
      </dgm:t>
    </dgm:pt>
    <dgm:pt modelId="{D217D1EE-0B54-4E60-AD6E-39AD177A1F7F}" type="sibTrans" cxnId="{845B4CC2-1828-4284-B997-75349F165BD5}">
      <dgm:prSet/>
      <dgm:spPr/>
      <dgm:t>
        <a:bodyPr/>
        <a:lstStyle/>
        <a:p>
          <a:endParaRPr lang="en-US"/>
        </a:p>
      </dgm:t>
    </dgm:pt>
    <dgm:pt modelId="{D85C8A1D-E760-4AA7-A171-75705489337C}">
      <dgm:prSet/>
      <dgm:spPr/>
      <dgm:t>
        <a:bodyPr/>
        <a:lstStyle/>
        <a:p>
          <a:r>
            <a:rPr lang="en-US" dirty="0"/>
            <a:t>What is </a:t>
          </a:r>
          <a:r>
            <a:rPr lang="en-US" dirty="0" err="1"/>
            <a:t>EchoAR</a:t>
          </a:r>
          <a:r>
            <a:rPr lang="en-US" dirty="0"/>
            <a:t>?</a:t>
          </a:r>
        </a:p>
      </dgm:t>
    </dgm:pt>
    <dgm:pt modelId="{4E4D4585-9FA7-4BB0-93E2-2B92ECC9F10C}" type="parTrans" cxnId="{F44828D1-FF0A-4F53-8E01-69524DEE7078}">
      <dgm:prSet/>
      <dgm:spPr/>
      <dgm:t>
        <a:bodyPr/>
        <a:lstStyle/>
        <a:p>
          <a:endParaRPr lang="en-US"/>
        </a:p>
      </dgm:t>
    </dgm:pt>
    <dgm:pt modelId="{D416C982-77B7-480F-A2CB-E53021B589C8}" type="sibTrans" cxnId="{F44828D1-FF0A-4F53-8E01-69524DEE7078}">
      <dgm:prSet/>
      <dgm:spPr/>
      <dgm:t>
        <a:bodyPr/>
        <a:lstStyle/>
        <a:p>
          <a:endParaRPr lang="en-US"/>
        </a:p>
      </dgm:t>
    </dgm:pt>
    <dgm:pt modelId="{218BBDB7-CCA8-444F-8124-F793DE9F0E3D}">
      <dgm:prSet/>
      <dgm:spPr/>
      <dgm:t>
        <a:bodyPr/>
        <a:lstStyle/>
        <a:p>
          <a:r>
            <a:rPr kumimoji="0" lang="en-US" b="0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venir Next LT Pro"/>
              <a:ea typeface="+mn-ea"/>
              <a:cs typeface="+mn-cs"/>
            </a:rPr>
            <a:t>Echo AR is a platform where you can generate digital objects through your phone.</a:t>
          </a:r>
          <a:endParaRPr lang="en-US" dirty="0">
            <a:solidFill>
              <a:schemeClr val="tx1"/>
            </a:solidFill>
          </a:endParaRPr>
        </a:p>
      </dgm:t>
    </dgm:pt>
    <dgm:pt modelId="{1F9DBCFF-1EA5-4D37-9AC4-1C615DB6202A}" type="parTrans" cxnId="{E708BFDE-AA83-41C2-BF93-954EE3405113}">
      <dgm:prSet/>
      <dgm:spPr/>
      <dgm:t>
        <a:bodyPr/>
        <a:lstStyle/>
        <a:p>
          <a:endParaRPr lang="en-US"/>
        </a:p>
      </dgm:t>
    </dgm:pt>
    <dgm:pt modelId="{CFAFBD68-BB16-4C16-90B4-2C4ACE795C7E}" type="sibTrans" cxnId="{E708BFDE-AA83-41C2-BF93-954EE3405113}">
      <dgm:prSet/>
      <dgm:spPr/>
      <dgm:t>
        <a:bodyPr/>
        <a:lstStyle/>
        <a:p>
          <a:endParaRPr lang="en-US"/>
        </a:p>
      </dgm:t>
    </dgm:pt>
    <dgm:pt modelId="{77F232F4-EE16-404E-91BF-C505616F858D}" type="pres">
      <dgm:prSet presAssocID="{B6BE7AC0-6E1C-4EC5-A285-15C60D753791}" presName="Name0" presStyleCnt="0">
        <dgm:presLayoutVars>
          <dgm:dir/>
          <dgm:animLvl val="lvl"/>
          <dgm:resizeHandles val="exact"/>
        </dgm:presLayoutVars>
      </dgm:prSet>
      <dgm:spPr/>
    </dgm:pt>
    <dgm:pt modelId="{188F3F08-BCDD-4246-9C59-6DA2FB9DAFD3}" type="pres">
      <dgm:prSet presAssocID="{C62F1088-D7D3-4A3A-9BCE-0909B7A17C07}" presName="linNode" presStyleCnt="0"/>
      <dgm:spPr/>
    </dgm:pt>
    <dgm:pt modelId="{C40B54C8-767D-489E-8B9D-9D72313D3F45}" type="pres">
      <dgm:prSet presAssocID="{C62F1088-D7D3-4A3A-9BCE-0909B7A17C07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3D229CDD-816B-45A9-9A1F-321535B916CB}" type="pres">
      <dgm:prSet presAssocID="{C62F1088-D7D3-4A3A-9BCE-0909B7A17C07}" presName="descendantText" presStyleLbl="alignAccFollowNode1" presStyleIdx="0" presStyleCnt="2">
        <dgm:presLayoutVars>
          <dgm:bulletEnabled val="1"/>
        </dgm:presLayoutVars>
      </dgm:prSet>
      <dgm:spPr/>
    </dgm:pt>
    <dgm:pt modelId="{D6DD16FB-1E17-42AE-8AC1-9C83001D80C9}" type="pres">
      <dgm:prSet presAssocID="{E15D3E35-A034-4366-B050-CDF494C159A8}" presName="sp" presStyleCnt="0"/>
      <dgm:spPr/>
    </dgm:pt>
    <dgm:pt modelId="{8CD175E2-E32C-4083-B4A6-7BCC194D1F6C}" type="pres">
      <dgm:prSet presAssocID="{D85C8A1D-E760-4AA7-A171-75705489337C}" presName="linNode" presStyleCnt="0"/>
      <dgm:spPr/>
    </dgm:pt>
    <dgm:pt modelId="{FAB28A4D-11C9-46DC-B519-9C168586FF78}" type="pres">
      <dgm:prSet presAssocID="{D85C8A1D-E760-4AA7-A171-75705489337C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2F598E3F-2030-4063-BD24-057E59E4FCAE}" type="pres">
      <dgm:prSet presAssocID="{D85C8A1D-E760-4AA7-A171-75705489337C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70D30C1A-5974-4E01-8894-068E4E72F3EC}" type="presOf" srcId="{D85C8A1D-E760-4AA7-A171-75705489337C}" destId="{FAB28A4D-11C9-46DC-B519-9C168586FF78}" srcOrd="0" destOrd="0" presId="urn:microsoft.com/office/officeart/2005/8/layout/vList5"/>
    <dgm:cxn modelId="{58180C5E-C260-4470-A2BA-23F4DA6FE98A}" type="presOf" srcId="{C62F1088-D7D3-4A3A-9BCE-0909B7A17C07}" destId="{C40B54C8-767D-489E-8B9D-9D72313D3F45}" srcOrd="0" destOrd="0" presId="urn:microsoft.com/office/officeart/2005/8/layout/vList5"/>
    <dgm:cxn modelId="{C9EE1F42-AEB5-4B28-AB19-A72A54C9BE6A}" type="presOf" srcId="{52657C95-FF56-4DD9-BD89-DCC8C86EB074}" destId="{3D229CDD-816B-45A9-9A1F-321535B916CB}" srcOrd="0" destOrd="0" presId="urn:microsoft.com/office/officeart/2005/8/layout/vList5"/>
    <dgm:cxn modelId="{B0E10657-5E32-42CB-878E-150E73C1AF6C}" type="presOf" srcId="{B6BE7AC0-6E1C-4EC5-A285-15C60D753791}" destId="{77F232F4-EE16-404E-91BF-C505616F858D}" srcOrd="0" destOrd="0" presId="urn:microsoft.com/office/officeart/2005/8/layout/vList5"/>
    <dgm:cxn modelId="{726C6EA0-6890-4E28-8AE7-7E6C98C66DDB}" type="presOf" srcId="{218BBDB7-CCA8-444F-8124-F793DE9F0E3D}" destId="{2F598E3F-2030-4063-BD24-057E59E4FCAE}" srcOrd="0" destOrd="0" presId="urn:microsoft.com/office/officeart/2005/8/layout/vList5"/>
    <dgm:cxn modelId="{845B4CC2-1828-4284-B997-75349F165BD5}" srcId="{C62F1088-D7D3-4A3A-9BCE-0909B7A17C07}" destId="{52657C95-FF56-4DD9-BD89-DCC8C86EB074}" srcOrd="0" destOrd="0" parTransId="{0C46CB11-55AA-486A-B3AF-A7BEA3C5FA31}" sibTransId="{D217D1EE-0B54-4E60-AD6E-39AD177A1F7F}"/>
    <dgm:cxn modelId="{0C3F09D0-DA5C-4829-990E-C5CF773D167A}" srcId="{B6BE7AC0-6E1C-4EC5-A285-15C60D753791}" destId="{C62F1088-D7D3-4A3A-9BCE-0909B7A17C07}" srcOrd="0" destOrd="0" parTransId="{8510C459-2211-43C4-8181-250058F89BE4}" sibTransId="{E15D3E35-A034-4366-B050-CDF494C159A8}"/>
    <dgm:cxn modelId="{F44828D1-FF0A-4F53-8E01-69524DEE7078}" srcId="{B6BE7AC0-6E1C-4EC5-A285-15C60D753791}" destId="{D85C8A1D-E760-4AA7-A171-75705489337C}" srcOrd="1" destOrd="0" parTransId="{4E4D4585-9FA7-4BB0-93E2-2B92ECC9F10C}" sibTransId="{D416C982-77B7-480F-A2CB-E53021B589C8}"/>
    <dgm:cxn modelId="{E708BFDE-AA83-41C2-BF93-954EE3405113}" srcId="{D85C8A1D-E760-4AA7-A171-75705489337C}" destId="{218BBDB7-CCA8-444F-8124-F793DE9F0E3D}" srcOrd="0" destOrd="0" parTransId="{1F9DBCFF-1EA5-4D37-9AC4-1C615DB6202A}" sibTransId="{CFAFBD68-BB16-4C16-90B4-2C4ACE795C7E}"/>
    <dgm:cxn modelId="{A0F2BF3E-4C0B-45EB-9FA5-397EA4E5C6C5}" type="presParOf" srcId="{77F232F4-EE16-404E-91BF-C505616F858D}" destId="{188F3F08-BCDD-4246-9C59-6DA2FB9DAFD3}" srcOrd="0" destOrd="0" presId="urn:microsoft.com/office/officeart/2005/8/layout/vList5"/>
    <dgm:cxn modelId="{9A053395-45BB-47F1-A7EA-4298C14D2A11}" type="presParOf" srcId="{188F3F08-BCDD-4246-9C59-6DA2FB9DAFD3}" destId="{C40B54C8-767D-489E-8B9D-9D72313D3F45}" srcOrd="0" destOrd="0" presId="urn:microsoft.com/office/officeart/2005/8/layout/vList5"/>
    <dgm:cxn modelId="{D44D35BD-F3B1-4FB3-B0B6-E9B3684E0686}" type="presParOf" srcId="{188F3F08-BCDD-4246-9C59-6DA2FB9DAFD3}" destId="{3D229CDD-816B-45A9-9A1F-321535B916CB}" srcOrd="1" destOrd="0" presId="urn:microsoft.com/office/officeart/2005/8/layout/vList5"/>
    <dgm:cxn modelId="{9A0C35C3-5778-4B60-B068-74B7744CCE10}" type="presParOf" srcId="{77F232F4-EE16-404E-91BF-C505616F858D}" destId="{D6DD16FB-1E17-42AE-8AC1-9C83001D80C9}" srcOrd="1" destOrd="0" presId="urn:microsoft.com/office/officeart/2005/8/layout/vList5"/>
    <dgm:cxn modelId="{AB88A801-713B-4488-AC2C-A7BDBBA57A19}" type="presParOf" srcId="{77F232F4-EE16-404E-91BF-C505616F858D}" destId="{8CD175E2-E32C-4083-B4A6-7BCC194D1F6C}" srcOrd="2" destOrd="0" presId="urn:microsoft.com/office/officeart/2005/8/layout/vList5"/>
    <dgm:cxn modelId="{73484B59-EED2-410A-9D56-A0F96FC0EB76}" type="presParOf" srcId="{8CD175E2-E32C-4083-B4A6-7BCC194D1F6C}" destId="{FAB28A4D-11C9-46DC-B519-9C168586FF78}" srcOrd="0" destOrd="0" presId="urn:microsoft.com/office/officeart/2005/8/layout/vList5"/>
    <dgm:cxn modelId="{14E34655-22D4-4D94-8F78-D66F357FF740}" type="presParOf" srcId="{8CD175E2-E32C-4083-B4A6-7BCC194D1F6C}" destId="{2F598E3F-2030-4063-BD24-057E59E4FCA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229CDD-816B-45A9-9A1F-321535B916CB}">
      <dsp:nvSpPr>
        <dsp:cNvPr id="0" name=""/>
        <dsp:cNvSpPr/>
      </dsp:nvSpPr>
      <dsp:spPr>
        <a:xfrm rot="5400000">
          <a:off x="2738846" y="-753111"/>
          <a:ext cx="1374664" cy="322463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We decided as a group to stick with echoAR it works well with both Apple and android products.</a:t>
          </a:r>
        </a:p>
      </dsp:txBody>
      <dsp:txXfrm rot="-5400000">
        <a:off x="1813859" y="238982"/>
        <a:ext cx="3157532" cy="1240452"/>
      </dsp:txXfrm>
    </dsp:sp>
    <dsp:sp modelId="{C40B54C8-767D-489E-8B9D-9D72313D3F45}">
      <dsp:nvSpPr>
        <dsp:cNvPr id="0" name=""/>
        <dsp:cNvSpPr/>
      </dsp:nvSpPr>
      <dsp:spPr>
        <a:xfrm>
          <a:off x="0" y="43"/>
          <a:ext cx="1813859" cy="17183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iPad and Tablets</a:t>
          </a:r>
        </a:p>
      </dsp:txBody>
      <dsp:txXfrm>
        <a:off x="83882" y="83925"/>
        <a:ext cx="1646095" cy="1550566"/>
      </dsp:txXfrm>
    </dsp:sp>
    <dsp:sp modelId="{2F598E3F-2030-4063-BD24-057E59E4FCAE}">
      <dsp:nvSpPr>
        <dsp:cNvPr id="0" name=""/>
        <dsp:cNvSpPr/>
      </dsp:nvSpPr>
      <dsp:spPr>
        <a:xfrm rot="5400000">
          <a:off x="2738846" y="1051135"/>
          <a:ext cx="1374664" cy="322463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venir Next LT Pro"/>
              <a:ea typeface="+mn-ea"/>
              <a:cs typeface="+mn-cs"/>
            </a:rPr>
            <a:t>Echo AR is a platform where you can generate digital objects through your phone.</a:t>
          </a:r>
          <a:endParaRPr lang="en-US" sz="1800" kern="1200" dirty="0">
            <a:solidFill>
              <a:schemeClr val="tx1"/>
            </a:solidFill>
          </a:endParaRPr>
        </a:p>
      </dsp:txBody>
      <dsp:txXfrm rot="-5400000">
        <a:off x="1813859" y="2043228"/>
        <a:ext cx="3157532" cy="1240452"/>
      </dsp:txXfrm>
    </dsp:sp>
    <dsp:sp modelId="{FAB28A4D-11C9-46DC-B519-9C168586FF78}">
      <dsp:nvSpPr>
        <dsp:cNvPr id="0" name=""/>
        <dsp:cNvSpPr/>
      </dsp:nvSpPr>
      <dsp:spPr>
        <a:xfrm>
          <a:off x="0" y="1804289"/>
          <a:ext cx="1813859" cy="17183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What is </a:t>
          </a:r>
          <a:r>
            <a:rPr lang="en-US" sz="2700" kern="1200" dirty="0" err="1"/>
            <a:t>EchoAR</a:t>
          </a:r>
          <a:r>
            <a:rPr lang="en-US" sz="2700" kern="1200" dirty="0"/>
            <a:t>?</a:t>
          </a:r>
        </a:p>
      </dsp:txBody>
      <dsp:txXfrm>
        <a:off x="83882" y="1888171"/>
        <a:ext cx="1646095" cy="15505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120402-0FA9-498D-B1C5-E77FB06B6BC7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C10877-C89E-45F2-A0B6-5D83F3175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508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10877-C89E-45F2-A0B6-5D83F31754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209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2"/>
                </a:solidFill>
              </a:rPr>
              <a:t>VR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/>
              </a:rPr>
              <a:t>the computer-generated simulation of a three-dimensional image or environment that can be interacted with in a seemingly real or physical way by a person using special electronic equipment, such as a helmet with a screen inside or gloves fitted with sensors.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2"/>
                </a:solidFill>
              </a:rPr>
              <a:t>AR or Augmented Reality is an enhance real world surroundings overlaying by computers that create digital content such as video, animations, sounds, and graphics. Launched by tech recognizing an object through a camera thus launching an object or visual.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10877-C89E-45F2-A0B6-5D83F317540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03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2"/>
                </a:solidFill>
              </a:rPr>
              <a:t>AR or Augmented Reality is an enhance real world surroundings overlaying by computers that create digital content such as video, animations, sounds, and graphics. Launched by tech recognizing an object through a camera thus launching an object or visual.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10877-C89E-45F2-A0B6-5D83F31754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487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6F7FB"/>
                </a:solidFill>
              </a:rPr>
              <a:t>barcode(Usually built in Cameras have them already)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10877-C89E-45F2-A0B6-5D83F31754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92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10877-C89E-45F2-A0B6-5D83F317540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978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10877-C89E-45F2-A0B6-5D83F317540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691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10877-C89E-45F2-A0B6-5D83F317540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08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10877-C89E-45F2-A0B6-5D83F317540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962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216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17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00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15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915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4/13/2021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199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4/13/2021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059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4/13/2021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314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4/13/2021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914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4/13/2021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488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4/13/2021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92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4/13/2021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99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3" r:id="rId8"/>
    <p:sldLayoutId id="2147483720" r:id="rId9"/>
    <p:sldLayoutId id="2147483721" r:id="rId10"/>
    <p:sldLayoutId id="214748372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hyperlink" Target="https://ggc.az1.qualtrics.com/jfe/form/SV_agHt1hYCg624R3U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5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o.echoar.xyz/WgK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https://ggc.az1.qualtrics.com/jfe/form/SV_9tcgXJdZzJptLVQ" TargetMode="External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f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9LoAtpU84HQ?feature=oembe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bPRDw5dOFI?feature=oembe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6B0FCFA-8A2E-4F10-87BD-34565BD7C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2DA72A5-2775-4FE6-9A97-1C8DEE0E0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8966E53-3C41-4F5A-A432-755BFE5D7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3400"/>
            <a:ext cx="2438400" cy="24384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47F75BB-A3CB-4161-B316-A2A9C88F7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>
            <a:off x="10820400" y="3144779"/>
            <a:ext cx="1371600" cy="2548349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43C045E-E7AA-4F8A-B756-AB70B0E9F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0" y="775412"/>
            <a:ext cx="7391400" cy="25932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>
                <a:solidFill>
                  <a:schemeClr val="tx2"/>
                </a:solidFill>
              </a:rPr>
              <a:t>Hey Guys.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4E8C74-D67F-4274-B02F-6CD76DF608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7604" y="3505200"/>
            <a:ext cx="7379748" cy="2667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solidFill>
                  <a:schemeClr val="tx2"/>
                </a:solidFill>
              </a:rPr>
              <a:t>Welcome to the world of Augmented Reality (AR)</a:t>
            </a:r>
          </a:p>
          <a:p>
            <a:r>
              <a:rPr lang="en-US" sz="2200" dirty="0">
                <a:solidFill>
                  <a:schemeClr val="tx2"/>
                </a:solidFill>
              </a:rPr>
              <a:t>Pre-Survey: </a:t>
            </a:r>
            <a:r>
              <a:rPr lang="en-US" sz="1600" b="0" i="0" u="none" strike="noStrike" dirty="0">
                <a:effectLst/>
                <a:latin typeface="Whitney"/>
                <a:hlinkClick r:id="rId5" tooltip="https://ggc.az1.qualtrics.com/jfe/form/SV_agHt1hYCg624R3U"/>
              </a:rPr>
              <a:t>https://ggc.az1.qualtrics.com/jfe/form/SV_agHt1hYCg624R3U</a:t>
            </a:r>
            <a:endParaRPr lang="en-US" sz="2200" dirty="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53EBBD-5BA8-4EF5-A68C-257C9C4885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58" y="3429000"/>
            <a:ext cx="2809548" cy="278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1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95AC28-21CD-453B-A896-5DABEF228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67F9FD-2130-438F-9168-AAF2BFCAB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Model: </a:t>
            </a:r>
            <a:r>
              <a:rPr lang="en-US" b="0" i="0" dirty="0">
                <a:solidFill>
                  <a:srgbClr val="F6F7FB"/>
                </a:solidFill>
                <a:effectLst/>
                <a:latin typeface="hurme_no2-webfont"/>
              </a:rPr>
              <a:t>A person</a:t>
            </a:r>
            <a:r>
              <a:rPr lang="en-US" dirty="0">
                <a:solidFill>
                  <a:srgbClr val="F6F7FB"/>
                </a:solidFill>
                <a:latin typeface="hurme_no2-webfont"/>
              </a:rPr>
              <a:t>’s </a:t>
            </a:r>
            <a:r>
              <a:rPr lang="en-US" b="0" i="0" dirty="0">
                <a:solidFill>
                  <a:srgbClr val="F6F7FB"/>
                </a:solidFill>
                <a:effectLst/>
                <a:latin typeface="hurme_no2-webfont"/>
              </a:rPr>
              <a:t>online representation as a character, whether in the form of a 2-D or 3-D image.</a:t>
            </a:r>
            <a:endParaRPr lang="en-US" dirty="0"/>
          </a:p>
          <a:p>
            <a:r>
              <a:rPr lang="en-US" dirty="0"/>
              <a:t>Image Tracking: </a:t>
            </a:r>
            <a:r>
              <a:rPr lang="en-US" b="0" i="0" u="none" strike="noStrike" dirty="0">
                <a:solidFill>
                  <a:srgbClr val="F6F7FB"/>
                </a:solidFill>
                <a:effectLst/>
              </a:rPr>
              <a:t>The image recognized by the App, which launches the AR experience.</a:t>
            </a:r>
          </a:p>
          <a:p>
            <a:r>
              <a:rPr lang="en-US" dirty="0">
                <a:solidFill>
                  <a:srgbClr val="F6F7FB"/>
                </a:solidFill>
              </a:rPr>
              <a:t>Tracking: </a:t>
            </a:r>
            <a:r>
              <a:rPr lang="en-US" b="0" i="0" u="none" strike="noStrike" dirty="0">
                <a:solidFill>
                  <a:srgbClr val="F6F7FB"/>
                </a:solidFill>
                <a:effectLst/>
              </a:rPr>
              <a:t>Allows you to launch the AR experience with an Image Target in the camera's view persist the experience even when you're not tracking the image.</a:t>
            </a:r>
          </a:p>
          <a:p>
            <a:r>
              <a:rPr lang="en-US" dirty="0">
                <a:solidFill>
                  <a:srgbClr val="F6F7FB"/>
                </a:solidFill>
              </a:rPr>
              <a:t>QR-Scan-Code: it is a type barcode which can be scanned using a QR scanner which leads to links.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13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C9232-4262-4F1B-9AE7-41FCAFD06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Echo 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7643D-5F7D-4798-8D52-046D9703E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Tech?</a:t>
            </a:r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453EC250-FDD8-4819-BC8B-28051403E51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66874231"/>
              </p:ext>
            </p:extLst>
          </p:nvPr>
        </p:nvGraphicFramePr>
        <p:xfrm>
          <a:off x="839789" y="2666999"/>
          <a:ext cx="5038498" cy="3522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0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61AAC767-1D9E-4F81-B304-44DCE84B29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79304" y="3087974"/>
            <a:ext cx="5285073" cy="337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10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4C9708-F6A4-4956-B261-A4A2C4DFE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8400" y="0"/>
            <a:ext cx="59436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50"/>
            <a:ext cx="6254652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7685E6-1160-459B-8C70-301404C06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048" y="0"/>
            <a:ext cx="6251447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6B624-AA1B-44CD-99CA-BD96F9720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1653"/>
            <a:ext cx="4952681" cy="3728613"/>
          </a:xfrm>
        </p:spPr>
        <p:txBody>
          <a:bodyPr>
            <a:normAutofit/>
          </a:bodyPr>
          <a:lstStyle/>
          <a:p>
            <a:r>
              <a:rPr lang="en-US" sz="1800" dirty="0"/>
              <a:t>Please follow this link on your phones:</a:t>
            </a:r>
          </a:p>
          <a:p>
            <a:r>
              <a:rPr lang="en-US" sz="1800" dirty="0">
                <a:hlinkClick r:id="rId3"/>
              </a:rPr>
              <a:t>https://go.echoar.xyz/WgKn</a:t>
            </a:r>
            <a:r>
              <a:rPr lang="en-US" sz="1800" dirty="0"/>
              <a:t> or if you want to see it on the app( </a:t>
            </a:r>
            <a:r>
              <a:rPr lang="en-US" sz="1800" dirty="0" err="1"/>
              <a:t>echoAR</a:t>
            </a:r>
            <a:r>
              <a:rPr lang="en-US" sz="1800" dirty="0"/>
              <a:t> Go) we can use this Key Code lingering-poetry-6509 or Scan the image to the right.</a:t>
            </a:r>
          </a:p>
          <a:p>
            <a:r>
              <a:rPr lang="en-US" sz="1800" dirty="0"/>
              <a:t>From there you should be able to interact with the image.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4ED3C6-AFAA-45B8-B9CD-B226529B26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019" y="691978"/>
            <a:ext cx="5143468" cy="511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54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2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6" name="Picture 14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27" name="Rectangle 16">
            <a:extLst>
              <a:ext uri="{FF2B5EF4-FFF2-40B4-BE49-F238E27FC236}">
                <a16:creationId xmlns:a16="http://schemas.microsoft.com/office/drawing/2014/main" id="{26B0FCFA-8A2E-4F10-87BD-34565BD7C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32DA72A5-2775-4FE6-9A97-1C8DEE0E0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9" name="Picture 20">
            <a:extLst>
              <a:ext uri="{FF2B5EF4-FFF2-40B4-BE49-F238E27FC236}">
                <a16:creationId xmlns:a16="http://schemas.microsoft.com/office/drawing/2014/main" id="{28966E53-3C41-4F5A-A432-755BFE5D7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3400"/>
            <a:ext cx="2438400" cy="2438400"/>
          </a:xfrm>
          <a:prstGeom prst="rect">
            <a:avLst/>
          </a:prstGeom>
        </p:spPr>
      </p:pic>
      <p:pic>
        <p:nvPicPr>
          <p:cNvPr id="30" name="Picture 22">
            <a:extLst>
              <a:ext uri="{FF2B5EF4-FFF2-40B4-BE49-F238E27FC236}">
                <a16:creationId xmlns:a16="http://schemas.microsoft.com/office/drawing/2014/main" id="{D47F75BB-A3CB-4161-B316-A2A9C88F7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>
            <a:off x="10820400" y="3144779"/>
            <a:ext cx="1371600" cy="2548349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2E9F6F6-081C-4AED-97C1-F92C9E575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0" y="775412"/>
            <a:ext cx="7391400" cy="25932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>
                <a:solidFill>
                  <a:schemeClr val="tx2"/>
                </a:solidFill>
              </a:rPr>
              <a:t>Tutorials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9B1419E-4B25-46E3-9801-2E5D7B753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7604" y="3505200"/>
            <a:ext cx="7379748" cy="2667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>
                <a:solidFill>
                  <a:schemeClr val="tx2"/>
                </a:solidFill>
              </a:rPr>
              <a:t>Here are the links to our examples:</a:t>
            </a:r>
          </a:p>
          <a:p>
            <a:pPr marL="0" indent="0">
              <a:buNone/>
            </a:pPr>
            <a:endParaRPr lang="en-US" sz="2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502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ADB362-9771-4A3C-B9E5-6777F34C5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FC8B1F-DEB8-44E6-A52E-DB768375C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163351"/>
            <a:ext cx="5996619" cy="19798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Creating a project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E0EF321-8351-49AB-BA30-A90615C80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49424"/>
            <a:ext cx="12192000" cy="461772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F729D3C-986A-4A27-A9FF-0A07A0959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56" y="2249805"/>
            <a:ext cx="12191999" cy="4617720"/>
          </a:xfrm>
          <a:prstGeom prst="rect">
            <a:avLst/>
          </a:prstGeom>
          <a:blipFill dpi="0" rotWithShape="1">
            <a:blip r:embed="rId4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670A4A1D-0347-407C-B87E-31A8133069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15248" y="0"/>
            <a:ext cx="3157539" cy="682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86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10D20-BFCF-4703-ABDA-F9939DEFB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model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FFCE1A3-282B-4C09-9D09-BE6891013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1" y="-1"/>
            <a:ext cx="317182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635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1575F-9862-4E5F-930E-09A1B2201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Uploading a model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BCCD52B-BD44-4BB2-A65A-BBD9025809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734" y="0"/>
            <a:ext cx="31644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757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BF80D-5DF6-43B2-9E8B-C052F2F2E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DFD48D-B4BF-43EC-9364-711E835A2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197" y="0"/>
            <a:ext cx="3165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597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D2CA5-B1DE-4D4E-A84C-74492E924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Confirming the Selection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DD17312-40F6-44BE-A73F-870CAE2A0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569" y="0"/>
            <a:ext cx="3165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52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CB2E5-9338-4CC1-A70C-23440D887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Selecting a Display Target</a:t>
            </a:r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6BD3FA8-4B10-47AE-9235-DDE84E7B5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569" y="0"/>
            <a:ext cx="3165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2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A05883-D973-47E7-9F88-1A8C3107C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4953000" cy="166457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What is TAP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28530BC-678B-4626-88DE-BFE6CB4F5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1653"/>
            <a:ext cx="4952681" cy="3728613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TAP is a service-based learning course in which students create an outreach project to encourage  others to pursue a technology and IT related career.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5352" y="0"/>
            <a:ext cx="5946647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7685E6-1160-459B-8C70-301404C06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245352" y="0"/>
            <a:ext cx="5943600" cy="6858000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picture containing indoor, ceiling&#10;&#10;Description automatically generated">
            <a:extLst>
              <a:ext uri="{FF2B5EF4-FFF2-40B4-BE49-F238E27FC236}">
                <a16:creationId xmlns:a16="http://schemas.microsoft.com/office/drawing/2014/main" id="{284C11E0-2C78-4250-9E37-7A7CD70510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92" r="-1" b="27741"/>
          <a:stretch/>
        </p:blipFill>
        <p:spPr>
          <a:xfrm>
            <a:off x="6858001" y="567942"/>
            <a:ext cx="4724400" cy="596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477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97F7562-DBE2-4729-835D-1486BBB43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2627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E0245F-7D4D-413E-940B-1D9D9A17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627"/>
            <a:ext cx="12188952" cy="6858000"/>
          </a:xfrm>
          <a:prstGeom prst="rect">
            <a:avLst/>
          </a:prstGeom>
          <a:solidFill>
            <a:schemeClr val="bg2">
              <a:alpha val="61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B97BE4-8A98-49F3-8669-EAAF6D433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390032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090277-9074-44AA-8A49-453BF2C45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-1"/>
            <a:ext cx="12191999" cy="3909853"/>
          </a:xfrm>
          <a:prstGeom prst="rect">
            <a:avLst/>
          </a:prstGeom>
          <a:blipFill dpi="0" rotWithShape="1">
            <a:blip r:embed="rId4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3F0B50-C9D7-4384-84B8-01870ACB0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9930" y="744909"/>
            <a:ext cx="3776416" cy="29126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Model uploaded successfully</a:t>
            </a: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663FAB3-2D30-45D4-B0E7-78DA6FB802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563" y="-10975"/>
            <a:ext cx="31718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353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028756-0FA5-471F-B25F-B44FA1553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6613BA-415A-4A35-90E0-E031E5096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90663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86F58F-79DD-440F-A9DF-0D68BD4FF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6193718" cy="6857999"/>
          </a:xfrm>
          <a:prstGeom prst="rect">
            <a:avLst/>
          </a:prstGeom>
          <a:blipFill dpi="0" rotWithShape="1">
            <a:blip r:embed="rId3">
              <a:alphaModFix amt="3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F03D462-E658-4B1E-A186-C8D819E132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259" y="567942"/>
            <a:ext cx="2858431" cy="5716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A2EDB8-977E-424D-B040-808D2D2CD4EF}"/>
              </a:ext>
            </a:extLst>
          </p:cNvPr>
          <p:cNvSpPr txBox="1"/>
          <p:nvPr/>
        </p:nvSpPr>
        <p:spPr>
          <a:xfrm>
            <a:off x="7365205" y="2718487"/>
            <a:ext cx="36492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White-Screen </a:t>
            </a:r>
          </a:p>
        </p:txBody>
      </p:sp>
    </p:spTree>
    <p:extLst>
      <p:ext uri="{BB962C8B-B14F-4D97-AF65-F5344CB8AC3E}">
        <p14:creationId xmlns:p14="http://schemas.microsoft.com/office/powerpoint/2010/main" val="3669166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5989027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7685E6-1160-459B-8C70-301404C06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48" y="0"/>
            <a:ext cx="5989019" cy="6858000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4C9708-F6A4-4956-B261-A4A2C4DFE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8400" y="0"/>
            <a:ext cx="59436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1E0F782-BA8F-4240-B728-4C90EDD3C7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162"/>
          <a:stretch/>
        </p:blipFill>
        <p:spPr>
          <a:xfrm>
            <a:off x="427969" y="1489054"/>
            <a:ext cx="5126983" cy="38798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F0FAED-DAC2-49C4-9D19-C4E9A42B3264}"/>
              </a:ext>
            </a:extLst>
          </p:cNvPr>
          <p:cNvSpPr txBox="1"/>
          <p:nvPr/>
        </p:nvSpPr>
        <p:spPr>
          <a:xfrm>
            <a:off x="6540843" y="2599180"/>
            <a:ext cx="5358714" cy="10173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4000" b="1" dirty="0">
                <a:solidFill>
                  <a:schemeClr val="tx2"/>
                </a:solidFill>
              </a:rPr>
              <a:t>Select the menu Bar</a:t>
            </a:r>
          </a:p>
        </p:txBody>
      </p:sp>
    </p:spTree>
    <p:extLst>
      <p:ext uri="{BB962C8B-B14F-4D97-AF65-F5344CB8AC3E}">
        <p14:creationId xmlns:p14="http://schemas.microsoft.com/office/powerpoint/2010/main" val="1785147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028756-0FA5-471F-B25F-B44FA1553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6613BA-415A-4A35-90E0-E031E5096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90663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86F58F-79DD-440F-A9DF-0D68BD4FF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6193718" cy="6857999"/>
          </a:xfrm>
          <a:prstGeom prst="rect">
            <a:avLst/>
          </a:prstGeom>
          <a:blipFill dpi="0" rotWithShape="1">
            <a:blip r:embed="rId3">
              <a:alphaModFix amt="3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1D6B8C3F-EAF1-48B9-A821-6030857291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531"/>
          <a:stretch/>
        </p:blipFill>
        <p:spPr>
          <a:xfrm>
            <a:off x="290347" y="1392402"/>
            <a:ext cx="5609968" cy="38673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02E906-904A-4AEE-AFCC-A7836B088DF4}"/>
              </a:ext>
            </a:extLst>
          </p:cNvPr>
          <p:cNvSpPr txBox="1"/>
          <p:nvPr/>
        </p:nvSpPr>
        <p:spPr>
          <a:xfrm>
            <a:off x="7035969" y="2721111"/>
            <a:ext cx="43801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Refresh the Page</a:t>
            </a:r>
          </a:p>
        </p:txBody>
      </p:sp>
    </p:spTree>
    <p:extLst>
      <p:ext uri="{BB962C8B-B14F-4D97-AF65-F5344CB8AC3E}">
        <p14:creationId xmlns:p14="http://schemas.microsoft.com/office/powerpoint/2010/main" val="876483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5989027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7685E6-1160-459B-8C70-301404C06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48" y="0"/>
            <a:ext cx="5989019" cy="6858000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4C9708-F6A4-4956-B261-A4A2C4DFE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8400" y="0"/>
            <a:ext cx="59436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165E589-53A8-4B0D-A36F-C5AC9FA22E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904"/>
          <a:stretch/>
        </p:blipFill>
        <p:spPr>
          <a:xfrm>
            <a:off x="181546" y="1361510"/>
            <a:ext cx="5619829" cy="40571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BE84FE-0F81-46A9-95AE-FB68DEED3198}"/>
              </a:ext>
            </a:extLst>
          </p:cNvPr>
          <p:cNvSpPr txBox="1"/>
          <p:nvPr/>
        </p:nvSpPr>
        <p:spPr>
          <a:xfrm>
            <a:off x="6743859" y="2677323"/>
            <a:ext cx="4952681" cy="751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4000" b="1" dirty="0">
                <a:solidFill>
                  <a:schemeClr val="tx2"/>
                </a:solidFill>
              </a:rPr>
              <a:t>Load the Page</a:t>
            </a:r>
          </a:p>
        </p:txBody>
      </p:sp>
    </p:spTree>
    <p:extLst>
      <p:ext uri="{BB962C8B-B14F-4D97-AF65-F5344CB8AC3E}">
        <p14:creationId xmlns:p14="http://schemas.microsoft.com/office/powerpoint/2010/main" val="2052806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028756-0FA5-471F-B25F-B44FA1553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92BFCFE-FD78-4EDF-BEFE-CC444DC5F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958DF8-4ADD-4B8A-9CCC-0CF768621179}"/>
              </a:ext>
            </a:extLst>
          </p:cNvPr>
          <p:cNvSpPr txBox="1"/>
          <p:nvPr/>
        </p:nvSpPr>
        <p:spPr>
          <a:xfrm>
            <a:off x="6434328" y="744909"/>
            <a:ext cx="4919472" cy="31554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4400" b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Scroll Till You See your Selected Object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E6613BA-415A-4A35-90E0-E031E5096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90664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772886C-B41D-47A1-A831-869BA0F69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190653" cy="6858000"/>
          </a:xfrm>
          <a:prstGeom prst="rect">
            <a:avLst/>
          </a:prstGeom>
          <a:blipFill dpi="0" rotWithShape="1">
            <a:blip r:embed="rId3">
              <a:alphaModFix amt="3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EFD43446-7958-48F7-A5A8-8EB8E5EDC2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75" r="-1" b="22789"/>
          <a:stretch/>
        </p:blipFill>
        <p:spPr>
          <a:xfrm>
            <a:off x="637742" y="567942"/>
            <a:ext cx="4817466" cy="571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5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4ABF2-921B-4420-B18B-5CEA0E75C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Full Screen</a:t>
            </a:r>
          </a:p>
        </p:txBody>
      </p:sp>
      <p:pic>
        <p:nvPicPr>
          <p:cNvPr id="9" name="Picture 8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6A313ED7-977B-4811-AFAD-5A1153AF5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283" y="0"/>
            <a:ext cx="31644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13A8D-F0DB-448A-BCCC-763FA8A92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 In AR</a:t>
            </a:r>
          </a:p>
        </p:txBody>
      </p:sp>
      <p:pic>
        <p:nvPicPr>
          <p:cNvPr id="5" name="Picture 4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B3FEE315-98B4-48B5-A767-3290A751DB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996" y="0"/>
            <a:ext cx="3165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29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28431-44C8-4339-A11D-A408CEE79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9C078-D952-4AFA-806F-70954827BB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Tech?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3A7E28-FE01-45B2-B2CC-CF7663D9EB8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Android and iPad</a:t>
            </a:r>
          </a:p>
          <a:p>
            <a:r>
              <a:rPr lang="en-US" dirty="0"/>
              <a:t>Unity provides users with manual editing, the shape color, and the movement.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05AAF9-0C81-4743-823E-D91C85C882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What We Hope and Our Vision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DF9963-3418-4446-B301-14DD13B708E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Unity is a cross-platform that can be used to create mobile games in 2D or 3D.</a:t>
            </a:r>
          </a:p>
          <a:p>
            <a:r>
              <a:rPr lang="en-US" dirty="0"/>
              <a:t>Unity is also a platform where you can type in your game scene in order to get your item to interact in a specific demand. You can use Unity to type in codes for another platform like Echo AR.</a:t>
            </a:r>
          </a:p>
        </p:txBody>
      </p:sp>
    </p:spTree>
    <p:extLst>
      <p:ext uri="{BB962C8B-B14F-4D97-AF65-F5344CB8AC3E}">
        <p14:creationId xmlns:p14="http://schemas.microsoft.com/office/powerpoint/2010/main" val="3622157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6B0FCFA-8A2E-4F10-87BD-34565BD7C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DA72A5-2775-4FE6-9A97-1C8DEE0E0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390A06-5E0B-4875-A67C-C0E9F28E4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5411"/>
            <a:ext cx="6321551" cy="435769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Thank you, guys.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sz="2000" dirty="0">
                <a:solidFill>
                  <a:schemeClr val="tx2"/>
                </a:solidFill>
              </a:rPr>
              <a:t>Post-Survey: </a:t>
            </a:r>
            <a:r>
              <a:rPr lang="en-US" sz="2000" b="0" i="0" u="none" strike="noStrike" dirty="0">
                <a:effectLst/>
                <a:latin typeface="Whitney"/>
                <a:hlinkClick r:id="rId3" tooltip="https://ggc.az1.qualtrics.com/jfe/form/SV_9tcgXJdZzJptLVQ"/>
              </a:rPr>
              <a:t>https://ggc.az1.qualtrics.com/jfe/form/SV_9tcgXJdZzJptLVQ</a:t>
            </a: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24" name="Graphic 23" descr="In Love Face Outline">
            <a:extLst>
              <a:ext uri="{FF2B5EF4-FFF2-40B4-BE49-F238E27FC236}">
                <a16:creationId xmlns:a16="http://schemas.microsoft.com/office/drawing/2014/main" id="{59573EFF-988E-4D91-A77D-D0FA6A942F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62800" y="1142999"/>
            <a:ext cx="4572000" cy="4572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B904E70-C32C-4D17-A3F8-E91792889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732B43B-AEE0-4B1A-93E5-EDA309A23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07"/>
          <a:stretch/>
        </p:blipFill>
        <p:spPr>
          <a:xfrm rot="10800000">
            <a:off x="0" y="3047998"/>
            <a:ext cx="640488" cy="25483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6BB7EE-F35F-46F8-97B8-C05222539B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638" y="433449"/>
            <a:ext cx="3090270" cy="310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96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49D3B-28E2-4216-B1D1-CF82B1FF1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We Hope and Our Vision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12FD83-E65C-43D5-A816-91E1EC2971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500189"/>
            <a:ext cx="10618787" cy="4689474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83A6B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Our vision is to get everyone excited about our AR technology and understanding the benefits in many fields including marketing, education, and medical fields.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161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40363-8A10-4B6B-B707-000916582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4953000" cy="166457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VR vs. 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01234-F0F7-4497-A33D-FDC6192E8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1653"/>
            <a:ext cx="4952681" cy="3728613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What is VR? Computer generated 3D image or environment.</a:t>
            </a:r>
          </a:p>
          <a:p>
            <a:r>
              <a:rPr lang="en-US" sz="1800" dirty="0">
                <a:solidFill>
                  <a:schemeClr val="tx2"/>
                </a:solidFill>
              </a:rPr>
              <a:t>Ex. Video games through Oculus.</a:t>
            </a:r>
          </a:p>
          <a:p>
            <a:r>
              <a:rPr lang="en-US" sz="1800" dirty="0">
                <a:solidFill>
                  <a:schemeClr val="tx2"/>
                </a:solidFill>
              </a:rPr>
              <a:t>What is AR? Overlapping our world within a lens/camera to show digital content such as   videos, animations, sounds, and graphics.</a:t>
            </a:r>
          </a:p>
          <a:p>
            <a:r>
              <a:rPr lang="en-US" sz="1800" dirty="0">
                <a:solidFill>
                  <a:schemeClr val="tx2"/>
                </a:solidFill>
              </a:rPr>
              <a:t>Ex. Snapchat, Football, etc.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4C9708-F6A4-4956-B261-A4A2C4DFE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8400" y="0"/>
            <a:ext cx="59436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0666" y="0"/>
            <a:ext cx="6001333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7685E6-1160-459B-8C70-301404C06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196875" y="0"/>
            <a:ext cx="5992075" cy="6858000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875B6BEB-90A1-4F03-B00B-A2165C876B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1" y="1973620"/>
            <a:ext cx="4724400" cy="290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97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78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8" name="Rectangle 80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3B8595F-F92B-4174-8992-D9520700D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339"/>
            <a:ext cx="4648200" cy="283113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So what exactly is AR?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EAF0ECD-21C5-4531-BAAA-136EA891C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152" y="2878584"/>
            <a:ext cx="4647901" cy="397941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700" dirty="0">
                <a:solidFill>
                  <a:schemeClr val="tx2"/>
                </a:solidFill>
              </a:rPr>
              <a:t>What is AR(Augmented Reality).</a:t>
            </a:r>
          </a:p>
          <a:p>
            <a:pPr>
              <a:lnSpc>
                <a:spcPct val="100000"/>
              </a:lnSpc>
            </a:pPr>
            <a:r>
              <a:rPr lang="en-US" sz="1700" dirty="0">
                <a:solidFill>
                  <a:schemeClr val="tx2"/>
                </a:solidFill>
              </a:rPr>
              <a:t>For developers, there are plenty of platforms that they can use in order to perform an AR project. Such as Echo AR and Adobe Aero.</a:t>
            </a:r>
          </a:p>
          <a:p>
            <a:pPr>
              <a:lnSpc>
                <a:spcPct val="100000"/>
              </a:lnSpc>
            </a:pPr>
            <a:endParaRPr lang="en-US" sz="1700" dirty="0">
              <a:solidFill>
                <a:schemeClr val="tx2"/>
              </a:solidFill>
            </a:endParaRPr>
          </a:p>
        </p:txBody>
      </p:sp>
      <p:sp>
        <p:nvSpPr>
          <p:cNvPr id="89" name="Rectangle 82">
            <a:extLst>
              <a:ext uri="{FF2B5EF4-FFF2-40B4-BE49-F238E27FC236}">
                <a16:creationId xmlns:a16="http://schemas.microsoft.com/office/drawing/2014/main" id="{F43188FD-F61C-4D59-9459-319BFB20A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255" y="0"/>
            <a:ext cx="6397745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0" name="Rectangle 84">
            <a:extLst>
              <a:ext uri="{FF2B5EF4-FFF2-40B4-BE49-F238E27FC236}">
                <a16:creationId xmlns:a16="http://schemas.microsoft.com/office/drawing/2014/main" id="{60AC3FF9-EB0C-48D0-BA7C-CE7C190E1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94256" y="0"/>
            <a:ext cx="6397744" cy="6858000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A picture containing text, wall, indoor, television&#10;&#10;Description automatically generated">
            <a:extLst>
              <a:ext uri="{FF2B5EF4-FFF2-40B4-BE49-F238E27FC236}">
                <a16:creationId xmlns:a16="http://schemas.microsoft.com/office/drawing/2014/main" id="{16002869-DCF9-40FF-AFE6-0D0317D560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" r="32874" b="1"/>
          <a:stretch/>
        </p:blipFill>
        <p:spPr>
          <a:xfrm>
            <a:off x="6626806" y="1019556"/>
            <a:ext cx="4817466" cy="481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8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1AC4B-8867-4F5A-A9DE-5C5B22319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VR</a:t>
            </a:r>
          </a:p>
        </p:txBody>
      </p:sp>
      <p:pic>
        <p:nvPicPr>
          <p:cNvPr id="4" name="Online Media 3" title="Kotaku Plays Arachnophobia, A Virtual Reality Spider Infestation">
            <a:hlinkClick r:id="" action="ppaction://media"/>
            <a:extLst>
              <a:ext uri="{FF2B5EF4-FFF2-40B4-BE49-F238E27FC236}">
                <a16:creationId xmlns:a16="http://schemas.microsoft.com/office/drawing/2014/main" id="{A6DB1FA8-B0F9-410A-ABC9-101D68B15563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82838" y="1949450"/>
            <a:ext cx="7426325" cy="419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6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Application VR in Surgery [THE GOOD DOCTOR EPISODE 9]">
            <a:hlinkClick r:id="" action="ppaction://media"/>
            <a:extLst>
              <a:ext uri="{FF2B5EF4-FFF2-40B4-BE49-F238E27FC236}">
                <a16:creationId xmlns:a16="http://schemas.microsoft.com/office/drawing/2014/main" id="{51732916-7DE4-4FF1-8630-648AB02C638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93152" y="2071688"/>
            <a:ext cx="9605695" cy="40708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3A950F-D24E-4883-B086-85455AE61416}"/>
              </a:ext>
            </a:extLst>
          </p:cNvPr>
          <p:cNvSpPr txBox="1"/>
          <p:nvPr/>
        </p:nvSpPr>
        <p:spPr>
          <a:xfrm>
            <a:off x="1971676" y="842963"/>
            <a:ext cx="5929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Example of AR</a:t>
            </a:r>
          </a:p>
        </p:txBody>
      </p:sp>
    </p:spTree>
    <p:extLst>
      <p:ext uri="{BB962C8B-B14F-4D97-AF65-F5344CB8AC3E}">
        <p14:creationId xmlns:p14="http://schemas.microsoft.com/office/powerpoint/2010/main" val="269001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4C9708-F6A4-4956-B261-A4A2C4DFE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8400" y="0"/>
            <a:ext cx="59436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50"/>
            <a:ext cx="6254652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7685E6-1160-459B-8C70-301404C06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048" y="0"/>
            <a:ext cx="6251447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6EE654-3935-4DB3-BAF7-805972407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4953000" cy="1664573"/>
          </a:xfrm>
        </p:spPr>
        <p:txBody>
          <a:bodyPr>
            <a:normAutofit/>
          </a:bodyPr>
          <a:lstStyle/>
          <a:p>
            <a:r>
              <a:rPr lang="en-US" dirty="0"/>
              <a:t>DO YOU USE AR TODAY?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4212C-4583-4E99-9CF8-FC075B5FA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1653"/>
            <a:ext cx="4952681" cy="3728613"/>
          </a:xfrm>
        </p:spPr>
        <p:txBody>
          <a:bodyPr>
            <a:normAutofit/>
          </a:bodyPr>
          <a:lstStyle/>
          <a:p>
            <a:r>
              <a:rPr lang="en-US" sz="1800" dirty="0"/>
              <a:t>Yes or No?</a:t>
            </a:r>
          </a:p>
          <a:p>
            <a:r>
              <a:rPr lang="en-US" sz="1800" dirty="0"/>
              <a:t>Where?</a:t>
            </a:r>
          </a:p>
          <a:p>
            <a:r>
              <a:rPr lang="en-US" sz="1800" dirty="0"/>
              <a:t>WAIT REALLY!?!?!?!? Yes Really (:</a:t>
            </a:r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1429F7-75AA-4947-8BBD-696D28AC67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81" b="24345"/>
          <a:stretch/>
        </p:blipFill>
        <p:spPr>
          <a:xfrm>
            <a:off x="6858001" y="567942"/>
            <a:ext cx="4724400" cy="571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A6ED36-5A92-4FBD-A69B-509DDDC0E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61339"/>
            <a:ext cx="5562601" cy="28311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AR in today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B55784-FD0E-4803-BADA-8A8787096E21}"/>
              </a:ext>
            </a:extLst>
          </p:cNvPr>
          <p:cNvSpPr txBox="1"/>
          <p:nvPr/>
        </p:nvSpPr>
        <p:spPr>
          <a:xfrm>
            <a:off x="838200" y="3429000"/>
            <a:ext cx="5562243" cy="2585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dirty="0">
                <a:solidFill>
                  <a:schemeClr val="tx2"/>
                </a:solidFill>
              </a:rPr>
              <a:t>The camera recognizes the human body which then launches a model to follow the body as it moves.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43188FD-F61C-4D59-9459-319BFB20A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6949" y="0"/>
            <a:ext cx="4915050" cy="6893822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0AC3FF9-EB0C-48D0-BA7C-CE7C190E1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76949" y="0"/>
            <a:ext cx="4911993" cy="6914668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erson standing on a football field&#10;&#10;Description automatically generated with low confidence">
            <a:extLst>
              <a:ext uri="{FF2B5EF4-FFF2-40B4-BE49-F238E27FC236}">
                <a16:creationId xmlns:a16="http://schemas.microsoft.com/office/drawing/2014/main" id="{BA7715D8-2CD2-4746-9B98-1521F44263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" b="9650"/>
          <a:stretch/>
        </p:blipFill>
        <p:spPr>
          <a:xfrm>
            <a:off x="7827946" y="380992"/>
            <a:ext cx="3809998" cy="19254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0CBD79-568A-4FEF-ADBB-E3838B39EA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75" b="3583"/>
          <a:stretch/>
        </p:blipFill>
        <p:spPr>
          <a:xfrm>
            <a:off x="7827946" y="2376797"/>
            <a:ext cx="3809998" cy="1925415"/>
          </a:xfrm>
          <a:prstGeom prst="rect">
            <a:avLst/>
          </a:prstGeom>
        </p:spPr>
      </p:pic>
      <p:pic>
        <p:nvPicPr>
          <p:cNvPr id="1028" name="Picture 4" descr="Snapchat's Future Lies in Augmented Reality | by Mark Racette | Medium">
            <a:extLst>
              <a:ext uri="{FF2B5EF4-FFF2-40B4-BE49-F238E27FC236}">
                <a16:creationId xmlns:a16="http://schemas.microsoft.com/office/drawing/2014/main" id="{DD832D1A-EAD2-4B64-A259-88613DD54F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51"/>
          <a:stretch/>
        </p:blipFill>
        <p:spPr bwMode="auto">
          <a:xfrm>
            <a:off x="7827946" y="4372576"/>
            <a:ext cx="3809998" cy="193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794360-BBEF-402F-ADB7-46027FB92323}"/>
              </a:ext>
            </a:extLst>
          </p:cNvPr>
          <p:cNvSpPr txBox="1"/>
          <p:nvPr/>
        </p:nvSpPr>
        <p:spPr>
          <a:xfrm>
            <a:off x="835142" y="4647529"/>
            <a:ext cx="523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Here the front camera recognizes the eyes, mouth, and outer head to then create an anchor where it can place the objects or visuals.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DCBB0D-98D9-4766-8FAC-E216ECF8590E}"/>
              </a:ext>
            </a:extLst>
          </p:cNvPr>
          <p:cNvSpPr txBox="1"/>
          <p:nvPr/>
        </p:nvSpPr>
        <p:spPr>
          <a:xfrm>
            <a:off x="835140" y="2766811"/>
            <a:ext cx="5122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is how Football is using AR to present their players.</a:t>
            </a:r>
          </a:p>
        </p:txBody>
      </p:sp>
    </p:spTree>
    <p:extLst>
      <p:ext uri="{BB962C8B-B14F-4D97-AF65-F5344CB8AC3E}">
        <p14:creationId xmlns:p14="http://schemas.microsoft.com/office/powerpoint/2010/main" val="2577744702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515D0673C992C46994F06B1560449E2" ma:contentTypeVersion="7" ma:contentTypeDescription="Create a new document." ma:contentTypeScope="" ma:versionID="072918fb5efe85ee4b9a7aae0236d23a">
  <xsd:schema xmlns:xsd="http://www.w3.org/2001/XMLSchema" xmlns:xs="http://www.w3.org/2001/XMLSchema" xmlns:p="http://schemas.microsoft.com/office/2006/metadata/properties" xmlns:ns3="582b11d1-fc10-48e0-bda8-1d3c07ce3abc" xmlns:ns4="4c676842-3bab-47ef-aa1a-f6f1bb3e5a09" targetNamespace="http://schemas.microsoft.com/office/2006/metadata/properties" ma:root="true" ma:fieldsID="cae757bf15e3e4437583b350402a5147" ns3:_="" ns4:_="">
    <xsd:import namespace="582b11d1-fc10-48e0-bda8-1d3c07ce3abc"/>
    <xsd:import namespace="4c676842-3bab-47ef-aa1a-f6f1bb3e5a0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2b11d1-fc10-48e0-bda8-1d3c07ce3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676842-3bab-47ef-aa1a-f6f1bb3e5a0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8EF9F97-EB00-4C22-8918-046A23D1CD1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5C1D243-FAA5-4AA5-A077-87332DE56771}">
  <ds:schemaRefs>
    <ds:schemaRef ds:uri="http://purl.org/dc/elements/1.1/"/>
    <ds:schemaRef ds:uri="582b11d1-fc10-48e0-bda8-1d3c07ce3abc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4c676842-3bab-47ef-aa1a-f6f1bb3e5a09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56E8CDD-D192-40A2-9449-F400FEF48587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582b11d1-fc10-48e0-bda8-1d3c07ce3abc"/>
    <ds:schemaRef ds:uri="4c676842-3bab-47ef-aa1a-f6f1bb3e5a09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781</Words>
  <Application>Microsoft Office PowerPoint</Application>
  <PresentationFormat>Widescreen</PresentationFormat>
  <Paragraphs>76</Paragraphs>
  <Slides>29</Slides>
  <Notes>8</Notes>
  <HiddenSlides>2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Avenir Next LT Pro</vt:lpstr>
      <vt:lpstr>AvenirNext LT Pro Medium</vt:lpstr>
      <vt:lpstr>Calibri</vt:lpstr>
      <vt:lpstr>hurme_no2-webfont</vt:lpstr>
      <vt:lpstr>Roboto</vt:lpstr>
      <vt:lpstr>Whitney</vt:lpstr>
      <vt:lpstr>BlockprintVTI</vt:lpstr>
      <vt:lpstr>Hey Guys.</vt:lpstr>
      <vt:lpstr>What is TAP</vt:lpstr>
      <vt:lpstr>What We Hope and Our Vision </vt:lpstr>
      <vt:lpstr>VR vs. AR</vt:lpstr>
      <vt:lpstr>So what exactly is AR?</vt:lpstr>
      <vt:lpstr>Example of VR</vt:lpstr>
      <vt:lpstr>PowerPoint Presentation</vt:lpstr>
      <vt:lpstr>DO YOU USE AR TODAY?</vt:lpstr>
      <vt:lpstr>AR in today</vt:lpstr>
      <vt:lpstr>Vocabulary</vt:lpstr>
      <vt:lpstr>Echo AR</vt:lpstr>
      <vt:lpstr>PowerPoint Presentation</vt:lpstr>
      <vt:lpstr>Tutorials</vt:lpstr>
      <vt:lpstr>Creating a project</vt:lpstr>
      <vt:lpstr>Creating a model</vt:lpstr>
      <vt:lpstr>Uploading a model</vt:lpstr>
      <vt:lpstr>Selection</vt:lpstr>
      <vt:lpstr>Confirming the Selection</vt:lpstr>
      <vt:lpstr>Selecting a Display Target</vt:lpstr>
      <vt:lpstr>Model uploaded successfully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Click Full Screen</vt:lpstr>
      <vt:lpstr>See In AR</vt:lpstr>
      <vt:lpstr>Unity</vt:lpstr>
      <vt:lpstr>Thank you, guys.  Post-Survey: https://ggc.az1.qualtrics.com/jfe/form/SV_9tcgXJdZzJptLVQ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Hey Guys.</dc:title>
  <dc:creator>Josue Pastore-Manzano</dc:creator>
  <cp:lastModifiedBy>Josue Pastore-Manzano</cp:lastModifiedBy>
  <cp:revision>11</cp:revision>
  <dcterms:created xsi:type="dcterms:W3CDTF">2021-04-13T02:47:06Z</dcterms:created>
  <dcterms:modified xsi:type="dcterms:W3CDTF">2021-04-13T19:14:11Z</dcterms:modified>
</cp:coreProperties>
</file>